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4" r:id="rId4"/>
    <p:sldId id="269" r:id="rId5"/>
    <p:sldId id="270" r:id="rId6"/>
    <p:sldId id="262" r:id="rId7"/>
    <p:sldId id="263" r:id="rId8"/>
    <p:sldId id="265" r:id="rId9"/>
    <p:sldId id="266" r:id="rId10"/>
    <p:sldId id="271" r:id="rId11"/>
    <p:sldId id="258" r:id="rId12"/>
    <p:sldId id="272" r:id="rId13"/>
    <p:sldId id="259" r:id="rId14"/>
    <p:sldId id="260" r:id="rId15"/>
    <p:sldId id="261" r:id="rId16"/>
    <p:sldId id="267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13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214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18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88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63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58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67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91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74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52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143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18AB9-25A4-064B-8472-CFF0542FA221}" type="datetimeFigureOut">
              <a:rPr lang="ru-RU" smtClean="0"/>
              <a:t>01.10.16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055C-9BC9-8247-BAB1-84ED730910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4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a11\Desktop\&#1050;&#1091;&#1088;&#1089;_&#1048;&#1080;&#1060;&#1053;\&#1051;&#1077;&#1082;&#1094;&#1080;&#1080;%20&#1087;&#1086;%20&#1090;&#1077;&#1084;&#1072;&#1084;\Macintosh%20HD:Users:a11:Desktop:&#1050;&#1091;&#1088;&#1089;_&#1048;&#1080;&#1060;&#1053;:&#1051;&#1077;&#1082;&#1094;&#1080;&#1080;%20&#1087;&#1086;%20&#1090;&#1077;&#1084;&#1072;&#1084;:2_&#1053;&#1072;&#1091;&#1082;&#1072;%20&#1082;&#1072;&#1082;%20%20&#1076;&#1091;&#1093;&#1086;&#1074;&#1085;&#1099;&#1080;&#774;,%20&#1082;&#1091;&#1083;&#1100;&#1090;&#1091;&#1088;&#1085;&#1099;&#1080;&#774;%20&#1080;%20&#1089;&#1086;&#1094;&#1080;&#1072;&#1083;&#1100;&#1085;&#1099;&#1080;&#774;%20&#1092;&#1077;&#1085;&#1086;&#1084;&#1077;&#1085;.docx!OLE_LINK2" TargetMode="External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5000" y="904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250" y="861963"/>
            <a:ext cx="81915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Наука как  духовный, культурный и социальный </a:t>
            </a:r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феномен.</a:t>
            </a:r>
          </a:p>
          <a:p>
            <a:pPr lvl="1" algn="ctr"/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Проблема начала науки. </a:t>
            </a:r>
            <a:endParaRPr lang="ru-RU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ru-RU" sz="2400" dirty="0" smtClean="0"/>
              <a:t>Общий образ науки: наука как учение.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2400" dirty="0" smtClean="0"/>
              <a:t>Наука как человеческий способ стремления к знанию (к истине)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2400" dirty="0" smtClean="0"/>
              <a:t>Наука </a:t>
            </a:r>
            <a:r>
              <a:rPr lang="ru-RU" sz="2400" dirty="0"/>
              <a:t>как культурный феномен.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2400" dirty="0"/>
              <a:t>Наука как социальный </a:t>
            </a:r>
            <a:r>
              <a:rPr lang="ru-RU" sz="2400" dirty="0" smtClean="0"/>
              <a:t>институт</a:t>
            </a:r>
          </a:p>
          <a:p>
            <a:pPr marL="742950" lvl="0" indent="-742950">
              <a:buFont typeface="+mj-lt"/>
              <a:buAutoNum type="arabicPeriod"/>
            </a:pPr>
            <a:r>
              <a:rPr lang="ru-RU" sz="2400" dirty="0" smtClean="0"/>
              <a:t>Проблема начала науки.</a:t>
            </a:r>
            <a:endParaRPr lang="ru-RU" sz="2400" dirty="0"/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25391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875" y="1028343"/>
            <a:ext cx="854075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Таким образом, наука, будучи в первичном смысле просто учением, в процессе своего развития вычленила в себе свой принцип существования и стала наукой в собственном смысле слова, </a:t>
            </a:r>
            <a:r>
              <a:rPr lang="ru-RU" sz="2400" i="1" dirty="0"/>
              <a:t>строгой </a:t>
            </a:r>
            <a:r>
              <a:rPr lang="ru-RU" sz="2400" dirty="0"/>
              <a:t>наукой.  Теперь «научная наука» обращаясь к своему прошлому и, желая подчеркнуть различие, именует это прошлое </a:t>
            </a:r>
            <a:r>
              <a:rPr lang="ru-RU" sz="2400" i="1" dirty="0" err="1"/>
              <a:t>преднаукой</a:t>
            </a:r>
            <a:r>
              <a:rPr lang="ru-RU" sz="2400" dirty="0"/>
              <a:t>.  </a:t>
            </a:r>
          </a:p>
          <a:p>
            <a:r>
              <a:rPr lang="ru-RU" sz="2400" dirty="0"/>
              <a:t>Историю науки можно представить как историю становления ее строгости.  </a:t>
            </a:r>
          </a:p>
          <a:p>
            <a:r>
              <a:rPr lang="ru-RU" sz="2400" dirty="0"/>
              <a:t>Существительное (субстантив) образует прилагательное, а затем происходит скрытая субстантивация уже этого прилагательного. Происходит как бы умножение значения слова на это же значение. Эффект такого «умножения»  - уход значения в глубину смысла. </a:t>
            </a:r>
          </a:p>
        </p:txBody>
      </p:sp>
    </p:spTree>
    <p:extLst>
      <p:ext uri="{BB962C8B-B14F-4D97-AF65-F5344CB8AC3E}">
        <p14:creationId xmlns:p14="http://schemas.microsoft.com/office/powerpoint/2010/main" val="3597151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750" y="7143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7999" y="197346"/>
            <a:ext cx="8239125" cy="5847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>
                <a:solidFill>
                  <a:srgbClr val="FF6600"/>
                </a:solidFill>
              </a:rPr>
              <a:t>2</a:t>
            </a:r>
            <a:r>
              <a:rPr lang="ru-RU" sz="2200" i="1" dirty="0" smtClean="0">
                <a:solidFill>
                  <a:srgbClr val="FF6600"/>
                </a:solidFill>
              </a:rPr>
              <a:t>) </a:t>
            </a:r>
            <a:r>
              <a:rPr lang="ru-RU" sz="2200" i="1" dirty="0">
                <a:solidFill>
                  <a:srgbClr val="FF6600"/>
                </a:solidFill>
              </a:rPr>
              <a:t>Наука как человеческий способ стремления к знанию (к истине)</a:t>
            </a:r>
            <a:endParaRPr lang="ru-RU" sz="2200" dirty="0">
              <a:solidFill>
                <a:srgbClr val="FF6600"/>
              </a:solidFill>
            </a:endParaRPr>
          </a:p>
          <a:p>
            <a:r>
              <a:rPr lang="ru-RU" sz="2200" dirty="0"/>
              <a:t> </a:t>
            </a:r>
            <a:r>
              <a:rPr lang="ru-RU" sz="2200" dirty="0" smtClean="0"/>
              <a:t>О </a:t>
            </a:r>
            <a:r>
              <a:rPr lang="ru-RU" sz="2200" dirty="0"/>
              <a:t>первом смысле </a:t>
            </a:r>
            <a:r>
              <a:rPr lang="ru-RU" sz="2200" dirty="0" smtClean="0"/>
              <a:t>наук</a:t>
            </a:r>
            <a:r>
              <a:rPr lang="ru-RU" sz="2200" dirty="0"/>
              <a:t>и</a:t>
            </a:r>
            <a:r>
              <a:rPr lang="ru-RU" sz="2200" dirty="0" smtClean="0"/>
              <a:t> </a:t>
            </a:r>
            <a:r>
              <a:rPr lang="ru-RU" sz="2200" dirty="0"/>
              <a:t>как </a:t>
            </a:r>
            <a:r>
              <a:rPr lang="ru-RU" sz="2200" dirty="0" smtClean="0"/>
              <a:t>стремлении - </a:t>
            </a:r>
            <a:r>
              <a:rPr lang="ru-RU" sz="2200" dirty="0"/>
              <a:t>сказал еще </a:t>
            </a:r>
            <a:r>
              <a:rPr lang="ru-RU" sz="2200" dirty="0" smtClean="0"/>
              <a:t>Аристотель: </a:t>
            </a:r>
            <a:r>
              <a:rPr lang="ru-RU" sz="2200" dirty="0" smtClean="0">
                <a:solidFill>
                  <a:srgbClr val="FF6600"/>
                </a:solidFill>
              </a:rPr>
              <a:t>«</a:t>
            </a:r>
            <a:r>
              <a:rPr lang="ru-RU" sz="2200" dirty="0">
                <a:solidFill>
                  <a:srgbClr val="FF6600"/>
                </a:solidFill>
              </a:rPr>
              <a:t>Все люди от природы стремятся к знанию»</a:t>
            </a:r>
            <a:r>
              <a:rPr lang="ru-RU" sz="2200" dirty="0"/>
              <a:t> (Метафизика 980а). </a:t>
            </a:r>
            <a:endParaRPr lang="ru-RU" sz="2200" dirty="0" smtClean="0"/>
          </a:p>
          <a:p>
            <a:r>
              <a:rPr lang="ru-RU" sz="2200" dirty="0" smtClean="0"/>
              <a:t>(Ср. с Пифагором)</a:t>
            </a:r>
            <a:endParaRPr lang="ru-RU" sz="2200" dirty="0" smtClean="0"/>
          </a:p>
          <a:p>
            <a:r>
              <a:rPr lang="ru-RU" sz="2200" dirty="0" smtClean="0"/>
              <a:t>Научное </a:t>
            </a:r>
            <a:r>
              <a:rPr lang="ru-RU" sz="2200" dirty="0"/>
              <a:t>познание – это всегда личное стремление к познанию. </a:t>
            </a:r>
            <a:r>
              <a:rPr lang="ru-RU" sz="2200" dirty="0" smtClean="0"/>
              <a:t>Это особая познавательная активность (Деятельность). </a:t>
            </a:r>
            <a:r>
              <a:rPr lang="ru-RU" sz="2200" dirty="0" smtClean="0"/>
              <a:t>Научная деятельность </a:t>
            </a:r>
            <a:r>
              <a:rPr lang="ru-RU" sz="2200" dirty="0" smtClean="0"/>
              <a:t>–</a:t>
            </a:r>
            <a:r>
              <a:rPr lang="ru-RU" sz="2200" dirty="0" smtClean="0"/>
              <a:t> единственная </a:t>
            </a:r>
            <a:r>
              <a:rPr lang="ru-RU" sz="2200" dirty="0" smtClean="0"/>
              <a:t>–</a:t>
            </a:r>
            <a:r>
              <a:rPr lang="ru-RU" sz="2200" dirty="0" smtClean="0"/>
              <a:t> которая мотивирована </a:t>
            </a:r>
            <a:r>
              <a:rPr lang="ru-RU" sz="2200" dirty="0" smtClean="0">
                <a:solidFill>
                  <a:srgbClr val="953735"/>
                </a:solidFill>
              </a:rPr>
              <a:t>стремлением к получению нового знания. </a:t>
            </a:r>
            <a:r>
              <a:rPr lang="ru-RU" sz="2200" dirty="0" smtClean="0"/>
              <a:t>(ср. </a:t>
            </a:r>
            <a:r>
              <a:rPr lang="ru-RU" sz="2000" dirty="0" err="1" smtClean="0"/>
              <a:t>гребник</a:t>
            </a:r>
            <a:r>
              <a:rPr lang="ru-RU" sz="2000" dirty="0" smtClean="0"/>
              <a:t> и миколог</a:t>
            </a:r>
            <a:r>
              <a:rPr lang="ru-RU" sz="2200" dirty="0" smtClean="0"/>
              <a:t>)</a:t>
            </a:r>
            <a:endParaRPr lang="ru-RU" sz="2200" dirty="0"/>
          </a:p>
          <a:p>
            <a:r>
              <a:rPr lang="ru-RU" sz="2200" dirty="0"/>
              <a:t>	</a:t>
            </a:r>
            <a:r>
              <a:rPr lang="ru-RU" sz="2200" dirty="0" smtClean="0"/>
              <a:t>Как таковая она имеет динамическую структуру: Цель </a:t>
            </a:r>
            <a:r>
              <a:rPr lang="ru-RU" sz="2200" dirty="0"/>
              <a:t>– средство – результат.   </a:t>
            </a:r>
            <a:endParaRPr lang="ru-RU" sz="2200" dirty="0" smtClean="0"/>
          </a:p>
          <a:p>
            <a:r>
              <a:rPr lang="ru-RU" sz="2200" dirty="0" smtClean="0"/>
              <a:t>Синхронную: Субъект </a:t>
            </a:r>
            <a:r>
              <a:rPr lang="ru-RU" sz="2200" dirty="0"/>
              <a:t>– средство познания – предмет познания.  </a:t>
            </a:r>
          </a:p>
          <a:p>
            <a:r>
              <a:rPr lang="ru-RU" sz="2200" dirty="0" smtClean="0"/>
              <a:t>Принципиальное </a:t>
            </a:r>
            <a:r>
              <a:rPr lang="ru-RU" sz="2200" dirty="0"/>
              <a:t>отличие научной деятельности от любой другой, что в ней результат непосредственно замыкается на цель. Результат ведет к тому, что предмет деятельности становится её средством.</a:t>
            </a:r>
          </a:p>
          <a:p>
            <a:r>
              <a:rPr lang="ru-RU" sz="2200" dirty="0"/>
              <a:t> </a:t>
            </a:r>
            <a:r>
              <a:rPr lang="ru-RU" sz="2200" dirty="0" smtClean="0"/>
              <a:t>Почему </a:t>
            </a:r>
            <a:r>
              <a:rPr lang="ru-RU" sz="2200" dirty="0"/>
              <a:t>это стремление  мы моем назвать духовным? </a:t>
            </a:r>
          </a:p>
        </p:txBody>
      </p:sp>
    </p:spTree>
    <p:extLst>
      <p:ext uri="{BB962C8B-B14F-4D97-AF65-F5344CB8AC3E}">
        <p14:creationId xmlns:p14="http://schemas.microsoft.com/office/powerpoint/2010/main" val="132037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четверенная стрелка 3"/>
          <p:cNvSpPr/>
          <p:nvPr/>
        </p:nvSpPr>
        <p:spPr>
          <a:xfrm>
            <a:off x="936625" y="825501"/>
            <a:ext cx="6492875" cy="5381624"/>
          </a:xfrm>
          <a:prstGeom prst="quad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82004" y="502335"/>
            <a:ext cx="1693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Научная</a:t>
            </a:r>
          </a:p>
          <a:p>
            <a:pPr algn="ctr"/>
            <a:r>
              <a:rPr lang="ru-RU" sz="2000" b="1" dirty="0" smtClean="0"/>
              <a:t>деятельность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428750" y="3368080"/>
            <a:ext cx="67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508375" y="2911912"/>
            <a:ext cx="14830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Средства</a:t>
            </a:r>
          </a:p>
          <a:p>
            <a:r>
              <a:rPr lang="ru-RU" dirty="0" smtClean="0"/>
              <a:t>Познания: </a:t>
            </a:r>
          </a:p>
          <a:p>
            <a:r>
              <a:rPr lang="ru-RU" dirty="0" smtClean="0"/>
              <a:t>методы</a:t>
            </a:r>
          </a:p>
          <a:p>
            <a:r>
              <a:rPr lang="ru-RU" dirty="0" smtClean="0"/>
              <a:t>инструменты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667125" y="5318125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Предмет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667125" y="1559957"/>
            <a:ext cx="97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Субъект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896226" y="3091081"/>
            <a:ext cx="1136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Результат</a:t>
            </a:r>
          </a:p>
          <a:p>
            <a:r>
              <a:rPr lang="ru-RU" dirty="0" smtClean="0"/>
              <a:t>(знание)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2397125" y="3252780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3609467" y="2316143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4723825" y="3193118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3680079" y="4586605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658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8375" y="952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9125" y="889843"/>
            <a:ext cx="8318500" cy="5632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 Наука как культурный феномен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400" dirty="0"/>
              <a:t>	Наука – кооперативный способ познания, осуществляемый в некотором научном </a:t>
            </a:r>
            <a:r>
              <a:rPr lang="ru-RU" sz="2400" dirty="0" smtClean="0"/>
              <a:t>сообществе &lt;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мотивированным стремлением к Знанию&gt;</a:t>
            </a:r>
            <a:r>
              <a:rPr lang="ru-RU" sz="2400" dirty="0" smtClean="0"/>
              <a:t>. </a:t>
            </a:r>
            <a:r>
              <a:rPr lang="ru-RU" sz="2400" dirty="0"/>
              <a:t>Она предполагает систему коммуникаций между участниками познавательного процесса. В той мере, в которой наука есть интерсубъективное (кооперативное, коллективное) предприятие  она представляет собой культурный феномен. Культура с прагматической точки зрения представляет собой коммуникативную </a:t>
            </a:r>
            <a:r>
              <a:rPr lang="ru-RU" sz="2400" dirty="0" err="1"/>
              <a:t>интерсубъективную</a:t>
            </a:r>
            <a:r>
              <a:rPr lang="ru-RU" sz="2400" dirty="0"/>
              <a:t> систему. Пример интерсубъективного процесса – диалог.</a:t>
            </a:r>
          </a:p>
          <a:p>
            <a:r>
              <a:rPr lang="ru-RU" sz="2400" dirty="0"/>
              <a:t> </a:t>
            </a:r>
          </a:p>
          <a:p>
            <a:pPr algn="ctr"/>
            <a:r>
              <a:rPr lang="ru-RU" sz="2400" dirty="0"/>
              <a:t>       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Базовое определение научного познания: </a:t>
            </a:r>
          </a:p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СИСТЕМА АРГУМЕНТАТИВНОГО ЗНАНИЯ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4962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79875" y="10477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1624" y="488087"/>
            <a:ext cx="833437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			</a:t>
            </a:r>
          </a:p>
          <a:p>
            <a:r>
              <a:rPr lang="ru-RU" sz="2800" dirty="0" smtClean="0"/>
              <a:t>(</a:t>
            </a:r>
            <a:r>
              <a:rPr lang="ru-RU" sz="2800" dirty="0"/>
              <a:t>1) Исходя из общезначимых для данной отрасли знания проблемы</a:t>
            </a:r>
          </a:p>
          <a:p>
            <a:r>
              <a:rPr lang="ru-RU" sz="2800" dirty="0"/>
              <a:t>(2) Преследуя значимые для научного сообщества цели  </a:t>
            </a:r>
            <a:endParaRPr lang="ru-RU" sz="2800" dirty="0" smtClean="0"/>
          </a:p>
          <a:p>
            <a:r>
              <a:rPr lang="ru-RU" sz="2800" dirty="0"/>
              <a:t>(3) Используя общий язык, методы и инструменты познания</a:t>
            </a:r>
          </a:p>
          <a:p>
            <a:r>
              <a:rPr lang="ru-RU" sz="2800" dirty="0"/>
              <a:t>(4) Кооперативно исследует предметную область Х</a:t>
            </a:r>
          </a:p>
          <a:p>
            <a:r>
              <a:rPr lang="ru-RU" sz="2800" dirty="0"/>
              <a:t> </a:t>
            </a:r>
            <a:r>
              <a:rPr lang="ru-RU" sz="2800" dirty="0" smtClean="0"/>
              <a:t>(</a:t>
            </a:r>
            <a:r>
              <a:rPr lang="ru-RU" sz="2800" dirty="0"/>
              <a:t>5) Получает значимый для научного сообщества результат</a:t>
            </a:r>
          </a:p>
          <a:p>
            <a:r>
              <a:rPr lang="ru-RU" sz="2800" dirty="0"/>
              <a:t>(6) Который меняет характер проблемы, постановку цели, методы</a:t>
            </a:r>
          </a:p>
          <a:p>
            <a:r>
              <a:rPr lang="ru-RU" sz="2400" dirty="0"/>
              <a:t>……………………..</a:t>
            </a:r>
          </a:p>
          <a:p>
            <a:r>
              <a:rPr lang="ru-RU" dirty="0"/>
              <a:t>                       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0078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1750" y="11271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1625" y="612844"/>
            <a:ext cx="8334375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/>
              <a:t>3) Наука </a:t>
            </a:r>
            <a:r>
              <a:rPr lang="ru-RU" sz="2400" b="1" i="1" dirty="0"/>
              <a:t>как социальная организация (институт)</a:t>
            </a:r>
            <a:endParaRPr lang="ru-RU" sz="2400" b="1" dirty="0"/>
          </a:p>
          <a:p>
            <a:r>
              <a:rPr lang="ru-RU" sz="2400" dirty="0"/>
              <a:t> </a:t>
            </a:r>
          </a:p>
          <a:p>
            <a:r>
              <a:rPr lang="ru-RU" sz="2400" dirty="0" smtClean="0"/>
              <a:t>Признаки </a:t>
            </a:r>
            <a:r>
              <a:rPr lang="ru-RU" sz="2400" dirty="0"/>
              <a:t>институционального пространства научной деятельности</a:t>
            </a:r>
          </a:p>
          <a:p>
            <a:pPr lvl="0"/>
            <a:r>
              <a:rPr lang="ru-RU" sz="2400" dirty="0"/>
              <a:t>Отношения собственности (авторство)</a:t>
            </a:r>
          </a:p>
          <a:p>
            <a:pPr marL="285750" lvl="0" indent="-285750">
              <a:buFont typeface="Arial"/>
              <a:buChar char="•"/>
            </a:pPr>
            <a:r>
              <a:rPr lang="ru-RU" sz="2400" dirty="0"/>
              <a:t>Разделение труда</a:t>
            </a:r>
          </a:p>
          <a:p>
            <a:pPr marL="285750" lvl="0" indent="-285750">
              <a:buFont typeface="Arial"/>
              <a:buChar char="•"/>
            </a:pPr>
            <a:r>
              <a:rPr lang="ru-RU" sz="2400" dirty="0"/>
              <a:t>Должностные функции</a:t>
            </a:r>
          </a:p>
          <a:p>
            <a:pPr marL="285750" lvl="0" indent="-285750">
              <a:buFont typeface="Arial"/>
              <a:buChar char="•"/>
            </a:pPr>
            <a:r>
              <a:rPr lang="ru-RU" sz="2400" dirty="0"/>
              <a:t>Наличие учреждений</a:t>
            </a:r>
          </a:p>
          <a:p>
            <a:pPr marL="285750" lvl="0" indent="-285750">
              <a:buFont typeface="Arial"/>
              <a:buChar char="•"/>
            </a:pPr>
            <a:r>
              <a:rPr lang="ru-RU" sz="2400" dirty="0"/>
              <a:t>Администрирование</a:t>
            </a:r>
          </a:p>
          <a:p>
            <a:pPr marL="285750" lvl="0" indent="-285750">
              <a:buFont typeface="Arial"/>
              <a:buChar char="•"/>
            </a:pPr>
            <a:r>
              <a:rPr lang="ru-RU" sz="2400" dirty="0"/>
              <a:t>Оплата труда </a:t>
            </a:r>
          </a:p>
          <a:p>
            <a:r>
              <a:rPr lang="ru-RU" sz="24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72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39750" y="601960"/>
            <a:ext cx="9683750" cy="637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ru-RU" sz="2000" b="1" i="1" dirty="0"/>
              <a:t>5</a:t>
            </a:r>
            <a:r>
              <a:rPr lang="ru-RU" sz="2000" b="1" i="1" dirty="0" smtClean="0"/>
              <a:t>) Проблема начала науки</a:t>
            </a:r>
          </a:p>
          <a:p>
            <a:pPr lvl="2"/>
            <a:r>
              <a:rPr lang="ru-RU" sz="2000" b="1" i="1" dirty="0" smtClean="0"/>
              <a:t>5.1) Первый </a:t>
            </a:r>
            <a:r>
              <a:rPr lang="ru-RU" sz="2000" b="1" i="1" dirty="0"/>
              <a:t>этап становления: две формы учения – миф и предметное знание </a:t>
            </a:r>
            <a:endParaRPr lang="ru-RU" sz="2000" b="1" i="1" dirty="0" smtClean="0"/>
          </a:p>
          <a:p>
            <a:pPr lvl="2"/>
            <a:r>
              <a:rPr lang="ru-RU" sz="2200" dirty="0" smtClean="0"/>
              <a:t>Уже на первых этапах прогресса человеческого познания становится заметной решающее различие двух его форм: мифологической и опытно-практической. Миф это учение, но учение, существующее в форме «священного предания», где главным аргументом является авторитет того, кто это предание хранит. Это форма учения, которое основано на доверии (вере). В этот же период существовал корпус знания, которое точно так же следовало передавать от одного поколения другому, но знания совершенно иного рода – опытно-практическое. Вот это знание Малиновские и называет научным, вкладывая в это слово вполне определенный смысл: его объективность. Объективное знание это знание об объектах (предметах), которые даны нам в эмпирическом опыте, с которыми мы можем практически взаимодействовать. Понятно, что к этой области знания относится все связанное </a:t>
            </a:r>
            <a:r>
              <a:rPr lang="ru-RU" sz="2200" dirty="0"/>
              <a:t>в орудийной, промысловой, бытовой жизнью людей. </a:t>
            </a:r>
          </a:p>
          <a:p>
            <a:pPr lvl="2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57543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7375" y="570210"/>
            <a:ext cx="8318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ru-RU" sz="2400" b="1" i="1" dirty="0"/>
              <a:t>5.2) Второй этап становления:  </a:t>
            </a:r>
            <a:r>
              <a:rPr lang="ru-RU" sz="2400" b="1" i="1" dirty="0" smtClean="0"/>
              <a:t>систематичность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87376" y="1428750"/>
            <a:ext cx="7235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Этап, на котором возникает письменность (уровень культуры) и государственность (уровень общественной организации). </a:t>
            </a:r>
          </a:p>
          <a:p>
            <a:r>
              <a:rPr lang="ru-RU" sz="2400" dirty="0" smtClean="0"/>
              <a:t>Возможно ли государство без письменности?</a:t>
            </a:r>
          </a:p>
          <a:p>
            <a:r>
              <a:rPr lang="ru-RU" sz="2400" dirty="0" smtClean="0"/>
              <a:t>Можно ли без письменной фиксации дать </a:t>
            </a:r>
          </a:p>
          <a:p>
            <a:r>
              <a:rPr lang="ru-RU" sz="2400" dirty="0" smtClean="0"/>
              <a:t>систематическое описание предмета?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74618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2125" y="571838"/>
            <a:ext cx="839787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ru-RU" sz="2400" b="1" i="1" dirty="0"/>
              <a:t>5.3)  Возникновение теоретического познания</a:t>
            </a:r>
            <a:endParaRPr lang="ru-RU" sz="2400" b="1" dirty="0"/>
          </a:p>
          <a:p>
            <a:endParaRPr lang="ru-RU" sz="2400" dirty="0" smtClean="0"/>
          </a:p>
          <a:p>
            <a:r>
              <a:rPr lang="ru-RU" sz="2400" dirty="0" smtClean="0"/>
              <a:t>Наука возникло </a:t>
            </a:r>
            <a:r>
              <a:rPr lang="ru-RU" sz="2400" dirty="0"/>
              <a:t>в Древней Греции в форме логически обоснованного, аргументативного умозрительного (теоретического) знания.</a:t>
            </a:r>
          </a:p>
          <a:p>
            <a:r>
              <a:rPr lang="ru-RU" dirty="0"/>
              <a:t> 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11114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250" y="2690336"/>
            <a:ext cx="85090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ru-RU" sz="2400" b="1" i="1" dirty="0"/>
              <a:t>5.4)  Возникновение дисциплинарности</a:t>
            </a:r>
            <a:endParaRPr lang="ru-RU" sz="2400" b="1" dirty="0"/>
          </a:p>
          <a:p>
            <a:r>
              <a:rPr lang="ru-RU" sz="2400" dirty="0"/>
              <a:t>Наука возникла в Средние Века как дисциплинарное знание.</a:t>
            </a:r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27087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395544"/>
              </p:ext>
            </p:extLst>
          </p:nvPr>
        </p:nvGraphicFramePr>
        <p:xfrm>
          <a:off x="95249" y="523875"/>
          <a:ext cx="8874125" cy="600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Документ" r:id="rId3" imgW="6146800" imgH="2628900" progId="Word.Document.12">
                  <p:link updateAutomatic="1"/>
                </p:oleObj>
              </mc:Choice>
              <mc:Fallback>
                <p:oleObj name="Документ" r:id="rId3" imgW="6146800" imgH="26289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249" y="523875"/>
                        <a:ext cx="8874125" cy="6000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284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99" y="2136339"/>
            <a:ext cx="81438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ru-RU" sz="2400" b="1" i="1" dirty="0"/>
              <a:t>5.5)  Математизация знания (возникновение </a:t>
            </a:r>
            <a:r>
              <a:rPr lang="ru-RU" sz="2400" b="1" i="1" dirty="0" err="1"/>
              <a:t>математизированного</a:t>
            </a:r>
            <a:r>
              <a:rPr lang="ru-RU" sz="2400" b="1" i="1" dirty="0"/>
              <a:t> экспериментального естествознания)</a:t>
            </a:r>
            <a:endParaRPr lang="ru-RU" sz="2400" b="1" dirty="0"/>
          </a:p>
          <a:p>
            <a:r>
              <a:rPr lang="ru-RU" sz="2400" dirty="0"/>
              <a:t>Наука возникла в Новое время как экспериментальное </a:t>
            </a:r>
            <a:r>
              <a:rPr lang="ru-RU" sz="2400" dirty="0" err="1"/>
              <a:t>математизированное</a:t>
            </a:r>
            <a:r>
              <a:rPr lang="ru-RU" sz="2400" dirty="0"/>
              <a:t> (</a:t>
            </a:r>
            <a:r>
              <a:rPr lang="ru-RU" sz="2400" dirty="0" err="1"/>
              <a:t>теоретизированное</a:t>
            </a:r>
            <a:r>
              <a:rPr lang="ru-RU" sz="2400" dirty="0"/>
              <a:t>) естествознание.</a:t>
            </a:r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64349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7375" y="2413338"/>
            <a:ext cx="80962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ru-RU" sz="2400" b="1" i="1" dirty="0"/>
              <a:t>5.6)  Объединение научных исследований и образования (современный университет)</a:t>
            </a:r>
            <a:endParaRPr lang="ru-RU" sz="2400" b="1" dirty="0"/>
          </a:p>
          <a:p>
            <a:r>
              <a:rPr lang="ru-RU" sz="2400" dirty="0"/>
              <a:t>Наука современного типа возникла вместе с соединением исследовательских  научных лабораторий и профессионального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739075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9626" y="3244334"/>
            <a:ext cx="7699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ru-RU" b="1" dirty="0"/>
              <a:t>	</a:t>
            </a:r>
            <a:r>
              <a:rPr lang="ru-RU" sz="2400" b="1" dirty="0"/>
              <a:t>5.7) Постсовременность? </a:t>
            </a:r>
          </a:p>
        </p:txBody>
      </p:sp>
    </p:spTree>
    <p:extLst>
      <p:ext uri="{BB962C8B-B14F-4D97-AF65-F5344CB8AC3E}">
        <p14:creationId xmlns:p14="http://schemas.microsoft.com/office/powerpoint/2010/main" val="2388814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375" y="853212"/>
            <a:ext cx="862012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«Полное» определение </a:t>
            </a:r>
            <a:r>
              <a:rPr lang="ru-RU" sz="2400" dirty="0" smtClean="0"/>
              <a:t>Науки (на сегодняшний день):</a:t>
            </a:r>
            <a:endParaRPr lang="ru-RU" sz="2400" dirty="0"/>
          </a:p>
          <a:p>
            <a:pPr marL="342900" indent="-342900">
              <a:buFont typeface="Wingdings" charset="2"/>
              <a:buChar char="Ø"/>
            </a:pPr>
            <a:r>
              <a:rPr lang="ru-RU" sz="2400" dirty="0"/>
              <a:t>Предметное </a:t>
            </a:r>
            <a:r>
              <a:rPr lang="ru-RU" sz="2400" smtClean="0"/>
              <a:t>– </a:t>
            </a:r>
          </a:p>
          <a:p>
            <a:pPr marL="342900" indent="-342900">
              <a:buFont typeface="Wingdings" charset="2"/>
              <a:buChar char="Ø"/>
            </a:pPr>
            <a:r>
              <a:rPr lang="ru-RU" sz="2400" smtClean="0"/>
              <a:t>систематизированное </a:t>
            </a:r>
            <a:r>
              <a:rPr lang="ru-RU" sz="2400" dirty="0"/>
              <a:t>– </a:t>
            </a:r>
            <a:endParaRPr lang="ru-RU" sz="2400" dirty="0" smtClean="0"/>
          </a:p>
          <a:p>
            <a:pPr marL="342900" indent="-342900">
              <a:buFont typeface="Wingdings" charset="2"/>
              <a:buChar char="Ø"/>
            </a:pPr>
            <a:r>
              <a:rPr lang="ru-RU" sz="2400" dirty="0" smtClean="0"/>
              <a:t>аргументативное </a:t>
            </a:r>
            <a:r>
              <a:rPr lang="ru-RU" sz="2400" dirty="0"/>
              <a:t>– </a:t>
            </a:r>
            <a:endParaRPr lang="ru-RU" sz="2400" dirty="0" smtClean="0"/>
          </a:p>
          <a:p>
            <a:pPr marL="342900" indent="-342900">
              <a:buFont typeface="Wingdings" charset="2"/>
              <a:buChar char="Ø"/>
            </a:pPr>
            <a:r>
              <a:rPr lang="ru-RU" sz="2400" dirty="0" smtClean="0"/>
              <a:t>дисциплинарное </a:t>
            </a:r>
            <a:r>
              <a:rPr lang="ru-RU" sz="2400" dirty="0"/>
              <a:t>– </a:t>
            </a:r>
            <a:endParaRPr lang="ru-RU" sz="2400" dirty="0" smtClean="0"/>
          </a:p>
          <a:p>
            <a:pPr marL="342900" indent="-342900">
              <a:buFont typeface="Wingdings" charset="2"/>
              <a:buChar char="Ø"/>
            </a:pPr>
            <a:r>
              <a:rPr lang="ru-RU" sz="2400" dirty="0" smtClean="0"/>
              <a:t>экспериментальное – </a:t>
            </a:r>
          </a:p>
          <a:p>
            <a:pPr marL="342900" indent="-342900">
              <a:buFont typeface="Wingdings" charset="2"/>
              <a:buChar char="Ø"/>
            </a:pPr>
            <a:r>
              <a:rPr lang="ru-RU" sz="2400" dirty="0" smtClean="0"/>
              <a:t>инновационно</a:t>
            </a:r>
            <a:r>
              <a:rPr lang="ru-RU" sz="2400" dirty="0"/>
              <a:t>-</a:t>
            </a:r>
            <a:r>
              <a:rPr lang="ru-RU" sz="2400" dirty="0" smtClean="0"/>
              <a:t>образовательное -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= познание.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57388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828" y="1000125"/>
            <a:ext cx="84945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2400" dirty="0" smtClean="0"/>
              <a:t>О </a:t>
            </a:r>
            <a:r>
              <a:rPr lang="ru-RU" sz="2400" dirty="0"/>
              <a:t>науке можно говорить в трех смыслах: </a:t>
            </a:r>
            <a:endParaRPr lang="ru-RU" sz="2400" dirty="0" smtClean="0"/>
          </a:p>
          <a:p>
            <a:pPr marL="457200" indent="-457200">
              <a:buAutoNum type="arabicParenBoth"/>
            </a:pPr>
            <a:r>
              <a:rPr lang="ru-RU" sz="2400" dirty="0" smtClean="0"/>
              <a:t>как </a:t>
            </a:r>
            <a:r>
              <a:rPr lang="ru-RU" sz="2400" dirty="0"/>
              <a:t>о форме человеческого стремления к знанию или истине, </a:t>
            </a:r>
            <a:endParaRPr lang="ru-RU" sz="2400" dirty="0" smtClean="0"/>
          </a:p>
          <a:p>
            <a:pPr marL="457200" indent="-457200">
              <a:buAutoNum type="arabicParenBoth"/>
            </a:pPr>
            <a:r>
              <a:rPr lang="ru-RU" sz="2400" dirty="0" smtClean="0"/>
              <a:t>как </a:t>
            </a:r>
            <a:r>
              <a:rPr lang="ru-RU" sz="2400" dirty="0"/>
              <a:t>о культурном механизме передачи знания от одного субъекта и поколения к другому (как форме эстафеты опыта), </a:t>
            </a:r>
            <a:endParaRPr lang="ru-RU" sz="2400" dirty="0" smtClean="0"/>
          </a:p>
          <a:p>
            <a:pPr marL="457200" indent="-457200">
              <a:buAutoNum type="arabicParenBoth"/>
            </a:pPr>
            <a:r>
              <a:rPr lang="ru-RU" sz="2400" dirty="0" smtClean="0"/>
              <a:t>как </a:t>
            </a:r>
            <a:r>
              <a:rPr lang="ru-RU" sz="2400" dirty="0"/>
              <a:t>социальном институте, предполагающему определенный способ организации коллективов, администрировании, т.е. как политики и экономики  знаний или как социальной машины по производству, хранению и передачи знания.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3224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9249" y="479842"/>
            <a:ext cx="8334375" cy="6401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Методологическая рекомендация.</a:t>
            </a:r>
            <a:r>
              <a:rPr lang="ru-RU" sz="2800" dirty="0"/>
              <a:t> Когда речь идет о человекоразмерных динамических системах (семья, государство, трудовой коллектив, лаборатория, система образования, промышленное предприятие, госучреждение и пр.) </a:t>
            </a:r>
            <a:r>
              <a:rPr lang="ru-RU" sz="2800" dirty="0" smtClean="0"/>
              <a:t>- следует </a:t>
            </a:r>
            <a:r>
              <a:rPr lang="ru-RU" sz="2800" dirty="0"/>
              <a:t>помнить о трех уровнях их функционирования и воспроизводства: </a:t>
            </a:r>
          </a:p>
          <a:p>
            <a:pPr lvl="0"/>
            <a:r>
              <a:rPr lang="ru-RU" sz="2800" dirty="0"/>
              <a:t>Уровень мотивированного </a:t>
            </a:r>
            <a:r>
              <a:rPr lang="ru-RU" sz="2800" b="1" dirty="0"/>
              <a:t>действия;</a:t>
            </a:r>
            <a:endParaRPr lang="ru-RU" sz="2800" dirty="0"/>
          </a:p>
          <a:p>
            <a:pPr lvl="0"/>
            <a:r>
              <a:rPr lang="ru-RU" sz="2800" dirty="0"/>
              <a:t>Уровень </a:t>
            </a:r>
            <a:r>
              <a:rPr lang="ru-RU" sz="2800" b="1" dirty="0"/>
              <a:t>общения</a:t>
            </a:r>
            <a:r>
              <a:rPr lang="ru-RU" sz="2800" dirty="0"/>
              <a:t> (интерсубъективного взаимодействия);</a:t>
            </a:r>
          </a:p>
          <a:p>
            <a:pPr lvl="0"/>
            <a:r>
              <a:rPr lang="ru-RU" sz="2800" dirty="0"/>
              <a:t>Уровень </a:t>
            </a:r>
            <a:r>
              <a:rPr lang="ru-RU" sz="2800" b="1" dirty="0"/>
              <a:t>организации</a:t>
            </a:r>
            <a:r>
              <a:rPr lang="ru-RU" sz="2800" dirty="0"/>
              <a:t>.</a:t>
            </a:r>
          </a:p>
          <a:p>
            <a:r>
              <a:rPr lang="ru-RU" sz="2800" dirty="0" smtClean="0"/>
              <a:t>У </a:t>
            </a:r>
            <a:r>
              <a:rPr lang="ru-RU" sz="2800" dirty="0"/>
              <a:t>каждого из них свои правила или законы воспроизводства</a:t>
            </a:r>
            <a:r>
              <a:rPr lang="ru-RU" sz="2800" dirty="0" smtClean="0"/>
              <a:t>. Вопрос исследователю: </a:t>
            </a:r>
            <a:r>
              <a:rPr lang="ru-RU" sz="2800" b="1" dirty="0" smtClean="0"/>
              <a:t>каков будет эффект их совместного действия?</a:t>
            </a:r>
            <a:endParaRPr lang="ru-RU" sz="2800" b="1" dirty="0"/>
          </a:p>
          <a:p>
            <a:pPr lvl="2"/>
            <a:r>
              <a:rPr lang="ru-RU" b="1" i="1" dirty="0"/>
              <a:t> 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0913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925" y="4105275"/>
            <a:ext cx="3441700" cy="2362200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0" y="2984499"/>
            <a:ext cx="3127375" cy="1968501"/>
          </a:xfrm>
          <a:prstGeom prst="rect">
            <a:avLst/>
          </a:prstGeom>
        </p:spPr>
      </p:pic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9197" y="628352"/>
            <a:ext cx="4318000" cy="2524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38750" y="5667375"/>
            <a:ext cx="1669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Мотивация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683375" y="3683000"/>
            <a:ext cx="2169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Коммуникация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206625" y="1428750"/>
            <a:ext cx="1891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Организация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075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1839" y="382581"/>
            <a:ext cx="8280114" cy="6001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FF6600"/>
                </a:solidFill>
              </a:rPr>
              <a:t>Общий образ науки: наука как учение</a:t>
            </a:r>
          </a:p>
          <a:p>
            <a:r>
              <a:rPr lang="ru-RU" dirty="0"/>
              <a:t>Что мы имеем в виду, когда говорим -  </a:t>
            </a:r>
            <a:r>
              <a:rPr lang="ru-RU" i="1" dirty="0"/>
              <a:t>наука</a:t>
            </a:r>
            <a:r>
              <a:rPr lang="ru-RU" dirty="0"/>
              <a:t>? </a:t>
            </a:r>
            <a:r>
              <a:rPr lang="ru-RU" dirty="0" smtClean="0"/>
              <a:t>Слово </a:t>
            </a:r>
            <a:r>
              <a:rPr lang="ru-RU" i="1" dirty="0"/>
              <a:t>наука </a:t>
            </a:r>
            <a:r>
              <a:rPr lang="ru-RU" dirty="0"/>
              <a:t>своим корневым значением само свидетельствует о том, что мы имеем виду, когда его употребляем.  Общим для всех индоевропейских языков является корень «У», от которого идет не только </a:t>
            </a:r>
            <a:r>
              <a:rPr lang="ru-RU" i="1" dirty="0" err="1"/>
              <a:t>наУка</a:t>
            </a:r>
            <a:r>
              <a:rPr lang="ru-RU" dirty="0"/>
              <a:t>, но и </a:t>
            </a:r>
            <a:r>
              <a:rPr lang="ru-RU" i="1" dirty="0"/>
              <a:t>Ум</a:t>
            </a:r>
            <a:r>
              <a:rPr lang="ru-RU" dirty="0"/>
              <a:t>, </a:t>
            </a:r>
            <a:r>
              <a:rPr lang="ru-RU" i="1" dirty="0" err="1"/>
              <a:t>нУс</a:t>
            </a:r>
            <a:r>
              <a:rPr lang="ru-RU" dirty="0"/>
              <a:t> (греч.), </a:t>
            </a:r>
            <a:r>
              <a:rPr lang="ru-RU" i="1" dirty="0" err="1"/>
              <a:t>разУм</a:t>
            </a:r>
            <a:r>
              <a:rPr lang="ru-RU" dirty="0"/>
              <a:t>, </a:t>
            </a:r>
            <a:r>
              <a:rPr lang="ru-RU" i="1" dirty="0"/>
              <a:t>Ученый</a:t>
            </a:r>
            <a:r>
              <a:rPr lang="ru-RU" dirty="0"/>
              <a:t>, </a:t>
            </a:r>
            <a:r>
              <a:rPr lang="ru-RU" i="1" dirty="0"/>
              <a:t>Учение, </a:t>
            </a:r>
            <a:r>
              <a:rPr lang="ru-RU" i="1" dirty="0" err="1"/>
              <a:t>наУчение</a:t>
            </a:r>
            <a:r>
              <a:rPr lang="ru-RU" dirty="0"/>
              <a:t> и др. Исходное значение </a:t>
            </a:r>
            <a:r>
              <a:rPr lang="ru-RU" i="1" dirty="0"/>
              <a:t>науки</a:t>
            </a:r>
            <a:r>
              <a:rPr lang="ru-RU" dirty="0"/>
              <a:t> – просто </a:t>
            </a:r>
            <a:r>
              <a:rPr lang="ru-RU" i="1" dirty="0"/>
              <a:t>учение. </a:t>
            </a:r>
            <a:r>
              <a:rPr lang="ru-RU" dirty="0"/>
              <a:t>Любое учение обладает всеми тремя </a:t>
            </a:r>
            <a:r>
              <a:rPr lang="ru-RU" dirty="0" err="1"/>
              <a:t>критериальными</a:t>
            </a:r>
            <a:r>
              <a:rPr lang="ru-RU" dirty="0"/>
              <a:t> признаками научного знания, т.е. оно является (1) более или менее систематизированным (последовательным), (2) </a:t>
            </a:r>
            <a:r>
              <a:rPr lang="ru-RU" dirty="0" err="1"/>
              <a:t>аргументативным</a:t>
            </a:r>
            <a:r>
              <a:rPr lang="ru-RU" dirty="0"/>
              <a:t>  (3) более или менее объективным  - знанием. </a:t>
            </a:r>
            <a:endParaRPr lang="ru-RU" dirty="0" smtClean="0"/>
          </a:p>
          <a:p>
            <a:pPr marL="285750" indent="-285750">
              <a:buFont typeface="Arial"/>
              <a:buChar char="•"/>
            </a:pPr>
            <a:r>
              <a:rPr lang="ru-RU" dirty="0" smtClean="0"/>
              <a:t>Нельзя </a:t>
            </a:r>
            <a:r>
              <a:rPr lang="ru-RU" dirty="0"/>
              <a:t>учить, не будучи последовательным (систематичным) в своем учении</a:t>
            </a:r>
            <a:r>
              <a:rPr lang="ru-RU" dirty="0" smtClean="0"/>
              <a:t>;</a:t>
            </a:r>
          </a:p>
          <a:p>
            <a:pPr marL="285750" indent="-285750">
              <a:buFont typeface="Arial"/>
              <a:buChar char="•"/>
            </a:pPr>
            <a:r>
              <a:rPr lang="ru-RU" dirty="0" smtClean="0"/>
              <a:t>нельзя </a:t>
            </a:r>
            <a:r>
              <a:rPr lang="ru-RU" dirty="0"/>
              <a:t>учить, не используя хоть какой-то аргумент (как минимум собственного авторитета), </a:t>
            </a:r>
            <a:endParaRPr lang="ru-RU" dirty="0" smtClean="0"/>
          </a:p>
          <a:p>
            <a:pPr marL="285750" indent="-285750">
              <a:buFont typeface="Arial"/>
              <a:buChar char="•"/>
            </a:pPr>
            <a:r>
              <a:rPr lang="ru-RU" dirty="0" smtClean="0"/>
              <a:t>нельзя </a:t>
            </a:r>
            <a:r>
              <a:rPr lang="ru-RU" dirty="0"/>
              <a:t>учить, не утверждая, что сказанное соответствует действительному положению вещей (другой вопрос - так ли это).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Слово </a:t>
            </a:r>
            <a:r>
              <a:rPr lang="ru-RU" i="1" dirty="0"/>
              <a:t>наука</a:t>
            </a:r>
            <a:r>
              <a:rPr lang="ru-RU" dirty="0"/>
              <a:t> мы до сих пор используем в значении </a:t>
            </a:r>
            <a:r>
              <a:rPr lang="ru-RU" i="1" dirty="0"/>
              <a:t>учения</a:t>
            </a:r>
            <a:r>
              <a:rPr lang="ru-RU" dirty="0"/>
              <a:t> в выражениях типа: «вот будет тебе наука». </a:t>
            </a:r>
          </a:p>
          <a:p>
            <a:r>
              <a:rPr lang="ru-RU" dirty="0"/>
              <a:t>Внимание к словам и терминам, которое проявляет философия, является частью той  работы, которая она ведет над понятиями. Напомним, что позитивная наука как таковая  «работает» с  предметами, а философия – с теми понятиями, которые мы используем для познания предметного мира.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3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0875" y="635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6375" y="58846"/>
            <a:ext cx="8763000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Таким образом, в самом широком и исходном смысле наука это учение. В этом смысле нет культур и народов, которые бы не знали «науки», поскольку трансляция накопленного опыта и знаний – условие жизненности культуры. </a:t>
            </a:r>
            <a:endParaRPr lang="ru-RU" sz="2400" dirty="0" smtClean="0"/>
          </a:p>
          <a:p>
            <a:r>
              <a:rPr lang="ru-RU" sz="2400" dirty="0" smtClean="0"/>
              <a:t>Поэтому, </a:t>
            </a:r>
            <a:r>
              <a:rPr lang="ru-RU" sz="2400" dirty="0"/>
              <a:t>любая наука имеет корень в универсальной общечеловеческой </a:t>
            </a:r>
            <a:r>
              <a:rPr lang="ru-RU" sz="2400" dirty="0" smtClean="0"/>
              <a:t>способности </a:t>
            </a:r>
            <a:r>
              <a:rPr lang="ru-RU" sz="2400" dirty="0"/>
              <a:t>познавать и транслировать знание от одного субъекта или поколения другому. Но уже внутри этой познавательной способности возникают принципиальные различия в способах систематизации и аргументации, которые и закрепляются в особых образах </a:t>
            </a:r>
            <a:r>
              <a:rPr lang="ru-RU" sz="2400" i="1" dirty="0"/>
              <a:t>науки</a:t>
            </a:r>
            <a:r>
              <a:rPr lang="ru-RU" sz="2400" dirty="0"/>
              <a:t>. Та наука, которую изучают современные ученые, по указанным критериям радикально отличается от любых других ее форм.  </a:t>
            </a:r>
            <a:endParaRPr lang="ru-RU" sz="2400" dirty="0" smtClean="0"/>
          </a:p>
          <a:p>
            <a:pPr marL="342900" indent="-342900">
              <a:buFont typeface="Wingdings" charset="2"/>
              <a:buChar char="Ø"/>
            </a:pPr>
            <a:r>
              <a:rPr lang="ru-RU" sz="2400" dirty="0" smtClean="0"/>
              <a:t>Более </a:t>
            </a:r>
            <a:r>
              <a:rPr lang="ru-RU" sz="2400" dirty="0"/>
              <a:t>того: у нас есть основания утверждать, что именно европейская наука дает развернутый образ закона всякой науки вообще. Эта наука ближе к идеалу Учения, чем какая-либо иная ее форма.</a:t>
            </a:r>
          </a:p>
        </p:txBody>
      </p:sp>
    </p:spTree>
    <p:extLst>
      <p:ext uri="{BB962C8B-B14F-4D97-AF65-F5344CB8AC3E}">
        <p14:creationId xmlns:p14="http://schemas.microsoft.com/office/powerpoint/2010/main" val="292807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0125" y="10636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9125" y="58846"/>
            <a:ext cx="8016875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М</a:t>
            </a:r>
            <a:r>
              <a:rPr lang="ru-RU" sz="2400" dirty="0" smtClean="0"/>
              <a:t>ногообразия </a:t>
            </a:r>
            <a:r>
              <a:rPr lang="ru-RU" sz="2400" dirty="0"/>
              <a:t>функций, которые законно берет (или может взять) на себя учение, приводит к необходимости сформировать собственный образ </a:t>
            </a:r>
            <a:r>
              <a:rPr lang="ru-RU" sz="2400" i="1" dirty="0"/>
              <a:t>строгой науки</a:t>
            </a:r>
            <a:r>
              <a:rPr lang="ru-RU" sz="2400" dirty="0"/>
              <a:t>.  Идеал строгой науки базируется на стремлении дать  ясные и твердые основания системе научного знания. Строгая наука решительно отличается от иных форм учений тем, что она </a:t>
            </a:r>
            <a:endParaRPr lang="ru-RU" sz="2400" dirty="0" smtClean="0"/>
          </a:p>
          <a:p>
            <a:pPr marL="457200" indent="-457200">
              <a:buAutoNum type="arabicParenBoth"/>
            </a:pPr>
            <a:r>
              <a:rPr lang="ru-RU" sz="2400" dirty="0" smtClean="0"/>
              <a:t>отдает </a:t>
            </a:r>
            <a:r>
              <a:rPr lang="ru-RU" sz="2400" dirty="0"/>
              <a:t>себе полный отчет о принципах (основаниях) систематики знаний, </a:t>
            </a:r>
            <a:endParaRPr lang="ru-RU" sz="2400" dirty="0" smtClean="0"/>
          </a:p>
          <a:p>
            <a:pPr marL="457200" indent="-457200">
              <a:buAutoNum type="arabicParenBoth"/>
            </a:pPr>
            <a:r>
              <a:rPr lang="ru-RU" sz="2400" dirty="0" smtClean="0"/>
              <a:t>осознает </a:t>
            </a:r>
            <a:r>
              <a:rPr lang="ru-RU" sz="2400" dirty="0"/>
              <a:t>метод получения знания, </a:t>
            </a:r>
            <a:endParaRPr lang="ru-RU" sz="2400" dirty="0" smtClean="0"/>
          </a:p>
          <a:p>
            <a:pPr marL="457200" indent="-457200">
              <a:buAutoNum type="arabicParenBoth"/>
            </a:pPr>
            <a:r>
              <a:rPr lang="ru-RU" sz="2400" dirty="0" smtClean="0"/>
              <a:t>отчетливо </a:t>
            </a:r>
            <a:r>
              <a:rPr lang="ru-RU" sz="2400" dirty="0"/>
              <a:t>понимает познание как стремление к Истине. Одним словом, </a:t>
            </a:r>
            <a:r>
              <a:rPr lang="ru-RU" sz="2400" i="1" dirty="0"/>
              <a:t>строгая наука</a:t>
            </a:r>
            <a:r>
              <a:rPr lang="ru-RU" sz="2400" dirty="0"/>
              <a:t> характеризуется </a:t>
            </a:r>
            <a:r>
              <a:rPr lang="ru-RU" sz="2400" i="1" dirty="0"/>
              <a:t>рефлексивным отношением</a:t>
            </a:r>
            <a:r>
              <a:rPr lang="ru-RU" sz="2400" dirty="0"/>
              <a:t> к процессу познания. Как раз этим стремлением определялось все движение познания новоевропейской науки (в образе математической физики). </a:t>
            </a:r>
          </a:p>
        </p:txBody>
      </p:sp>
    </p:spTree>
    <p:extLst>
      <p:ext uri="{BB962C8B-B14F-4D97-AF65-F5344CB8AC3E}">
        <p14:creationId xmlns:p14="http://schemas.microsoft.com/office/powerpoint/2010/main" val="375436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375" y="48362"/>
            <a:ext cx="8763000" cy="6494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200" dirty="0" smtClean="0"/>
              <a:t>Отсюда </a:t>
            </a:r>
            <a:r>
              <a:rPr lang="ru-RU" sz="2200" dirty="0"/>
              <a:t>двусмысленность слова </a:t>
            </a:r>
            <a:r>
              <a:rPr lang="ru-RU" sz="2200" i="1" dirty="0"/>
              <a:t>наука</a:t>
            </a:r>
            <a:r>
              <a:rPr lang="ru-RU" sz="2200" dirty="0"/>
              <a:t>. Наука – в широком смысле слова; и наука - в собственном, узком смысле. Работая с понятиями и обозначающими их терминами, стоит обратить внимание на присущий языку механизм указания на «собственное значение слова».  (Аналог в математическом анализе: когда среди множества значений функции вычленяется т.н. «собственное значение функции</a:t>
            </a:r>
            <a:r>
              <a:rPr lang="ru-RU" sz="2200" dirty="0" smtClean="0"/>
              <a:t>»).  </a:t>
            </a:r>
            <a:r>
              <a:rPr lang="ru-RU" sz="2200" dirty="0"/>
              <a:t>Это механизм </a:t>
            </a:r>
            <a:r>
              <a:rPr lang="ru-RU" sz="2200" i="1" dirty="0"/>
              <a:t>вторичной субстантивации</a:t>
            </a:r>
            <a:r>
              <a:rPr lang="ru-RU" sz="2200" dirty="0"/>
              <a:t>, когда слово  начинает указывать на тот механизм, который порождает его широкое и узкое  значение. В нашем случае, заметим, как различаются значения слов </a:t>
            </a:r>
            <a:r>
              <a:rPr lang="ru-RU" sz="2200" i="1" dirty="0"/>
              <a:t>наука</a:t>
            </a:r>
            <a:r>
              <a:rPr lang="ru-RU" sz="2200" dirty="0"/>
              <a:t> и </a:t>
            </a:r>
            <a:r>
              <a:rPr lang="ru-RU" sz="2200" i="1" dirty="0"/>
              <a:t>научный</a:t>
            </a:r>
            <a:r>
              <a:rPr lang="ru-RU" sz="2200" dirty="0"/>
              <a:t>. Мы не применяем значение </a:t>
            </a:r>
            <a:r>
              <a:rPr lang="ru-RU" sz="2200" i="1" dirty="0"/>
              <a:t>научный</a:t>
            </a:r>
            <a:r>
              <a:rPr lang="ru-RU" sz="2200" dirty="0"/>
              <a:t> для всех типов учений и </a:t>
            </a:r>
            <a:r>
              <a:rPr lang="ru-RU" sz="2200" dirty="0" err="1"/>
              <a:t>научений</a:t>
            </a:r>
            <a:r>
              <a:rPr lang="ru-RU" sz="2200" dirty="0"/>
              <a:t>. Мы </a:t>
            </a:r>
            <a:r>
              <a:rPr lang="ru-RU" sz="2200" dirty="0" smtClean="0"/>
              <a:t>понимаем</a:t>
            </a:r>
            <a:r>
              <a:rPr lang="ru-RU" sz="2200" dirty="0"/>
              <a:t>, что </a:t>
            </a:r>
            <a:r>
              <a:rPr lang="ru-RU" sz="2200" i="1" dirty="0"/>
              <a:t>научное мировоззрение</a:t>
            </a:r>
            <a:r>
              <a:rPr lang="ru-RU" sz="2200" dirty="0"/>
              <a:t>, </a:t>
            </a:r>
            <a:r>
              <a:rPr lang="ru-RU" sz="2200" i="1" dirty="0"/>
              <a:t>научное учение</a:t>
            </a:r>
            <a:r>
              <a:rPr lang="ru-RU" sz="2200" dirty="0"/>
              <a:t>, </a:t>
            </a:r>
            <a:r>
              <a:rPr lang="ru-RU" sz="2200" i="1" dirty="0"/>
              <a:t>научная теория</a:t>
            </a:r>
            <a:r>
              <a:rPr lang="ru-RU" sz="2200" dirty="0"/>
              <a:t> указывают на собственное назначение науки: порождать и транслировать объективное знание. «Научная наука» - это и есть наука в строгом, собственном или узком значении слова. С механизмом вторичной субстантивации по типу «наука – научный – </a:t>
            </a:r>
            <a:r>
              <a:rPr lang="en-US" sz="2200" dirty="0"/>
              <a:t>[</a:t>
            </a:r>
            <a:r>
              <a:rPr lang="ru-RU" sz="2200" dirty="0"/>
              <a:t>научная</a:t>
            </a:r>
            <a:r>
              <a:rPr lang="en-US" sz="2200" dirty="0"/>
              <a:t>]</a:t>
            </a:r>
            <a:r>
              <a:rPr lang="ru-RU" sz="2200" dirty="0"/>
              <a:t> наука», мы сталкиваемся во многих ситуациях. «Культура – культурный </a:t>
            </a:r>
            <a:r>
              <a:rPr lang="ru-RU" sz="2200" dirty="0" smtClean="0"/>
              <a:t>= </a:t>
            </a:r>
            <a:r>
              <a:rPr lang="en-US" sz="2200" dirty="0"/>
              <a:t>[</a:t>
            </a:r>
            <a:r>
              <a:rPr lang="ru-RU" sz="2200" dirty="0"/>
              <a:t>культурная</a:t>
            </a:r>
            <a:r>
              <a:rPr lang="en-US" sz="2200" dirty="0"/>
              <a:t>]</a:t>
            </a:r>
            <a:r>
              <a:rPr lang="ru-RU" sz="2200" dirty="0"/>
              <a:t> культура»,  «разум – разумный </a:t>
            </a:r>
            <a:r>
              <a:rPr lang="ru-RU" sz="2200" dirty="0" smtClean="0"/>
              <a:t>= </a:t>
            </a:r>
            <a:r>
              <a:rPr lang="ru-RU" sz="2200" dirty="0"/>
              <a:t>умный (разумный разум)» и т.п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122687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1357</Words>
  <Application>Microsoft Macintosh PowerPoint</Application>
  <PresentationFormat>Экран (4:3)</PresentationFormat>
  <Paragraphs>121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Ссылки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\\localhost\Users\a11\Desktop\Курс_ИиФН\Лекции по темам\Macintosh HD:Users:a11:Desktop:Курс_ИиФН:Лекции по темам:2_Наука как  духовный, культурный и социальный феномен.docx!OLE_LINK2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А11</dc:creator>
  <cp:lastModifiedBy>А11</cp:lastModifiedBy>
  <cp:revision>17</cp:revision>
  <dcterms:created xsi:type="dcterms:W3CDTF">2016-09-18T02:37:05Z</dcterms:created>
  <dcterms:modified xsi:type="dcterms:W3CDTF">2016-09-30T21:37:31Z</dcterms:modified>
</cp:coreProperties>
</file>